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7" r:id="rId1"/>
  </p:sldMasterIdLst>
  <p:sldIdLst>
    <p:sldId id="256" r:id="rId2"/>
    <p:sldId id="264" r:id="rId3"/>
    <p:sldId id="265" r:id="rId4"/>
    <p:sldId id="257" r:id="rId5"/>
    <p:sldId id="260" r:id="rId6"/>
    <p:sldId id="262" r:id="rId7"/>
    <p:sldId id="261" r:id="rId8"/>
    <p:sldId id="263" r:id="rId9"/>
    <p:sldId id="269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8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4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8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36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2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1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030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15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9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E32898E-CF6E-49B3-AC82-936776922A39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CB3513-88BE-4625-A71F-D7CAAADA7A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318981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journalfinder.wtcox.com/admin/query-titlesbysource.asp?src=159" TargetMode="External"/><Relationship Id="rId3" Type="http://schemas.openxmlformats.org/officeDocument/2006/relationships/hyperlink" Target="https://journalfinder.wtcox.com/admin/query-titlesbysource.asp?src=153" TargetMode="External"/><Relationship Id="rId7" Type="http://schemas.openxmlformats.org/officeDocument/2006/relationships/hyperlink" Target="https://journalfinder.wtcox.com/admin/query-titlesbysource.asp?src=172" TargetMode="External"/><Relationship Id="rId2" Type="http://schemas.openxmlformats.org/officeDocument/2006/relationships/hyperlink" Target="https://journalfinder.wtcox.com/admin/query-titlesbysource.asp?src=2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ournalfinder.wtcox.com/admin/query-titlesbysource.asp?src=3" TargetMode="External"/><Relationship Id="rId5" Type="http://schemas.openxmlformats.org/officeDocument/2006/relationships/hyperlink" Target="https://journalfinder.wtcox.com/admin/query-titlesbysource.asp?src=11" TargetMode="External"/><Relationship Id="rId4" Type="http://schemas.openxmlformats.org/officeDocument/2006/relationships/hyperlink" Target="https://journalfinder.wtcox.com/admin/query-titlesbysource.asp?src=154" TargetMode="External"/><Relationship Id="rId9" Type="http://schemas.openxmlformats.org/officeDocument/2006/relationships/hyperlink" Target="https://journalfinder.wtcox.com/admin/query-titlesbysource.asp?src=15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finder.wtcox.com/mer/logacce.asp?v=222&amp;j=2030&amp;u=http://search.ebscohost.com/direct.asp?db%3Daph%26jid%3D%22IXG%22%26scope%3Dsite" TargetMode="External"/><Relationship Id="rId7" Type="http://schemas.openxmlformats.org/officeDocument/2006/relationships/hyperlink" Target="http://journalfinder.wtcox.com/mer/logacce.asp?v=193&amp;j=2030&amp;u=http://gateway.proquest.com/openurl?url_ver%3DZ39.88-2004%26res_dat%3Dxri:pqm%26rft_val_fmt%3Dinfo:ofi/fmt:kev:mtx:journal%26genre%3Djournal%26req_dat%3Dxri:pqil%26svc_dat%3Dxri:pqil:context%3Dtitle%26rft_dat%3Dxri:pqm:PMID%3D8794" TargetMode="External"/><Relationship Id="rId2" Type="http://schemas.openxmlformats.org/officeDocument/2006/relationships/hyperlink" Target="http://journalfinder.wtcox.com/mer/logacce.asp?v=76&amp;j=2030&amp;u=http://www.sciencedirect.com/science/journal/149940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ournalfinder.wtcox.com/mer/logacce.asp?v=189&amp;j=2030&amp;u=http://gateway.proquest.com/openurl?url_ver%3DZ39.88-2004%26res_dat%3Dxri:pqm%26rft_val_fmt%3Dinfo:ofi/fmt:kev:mtx:journal%26genre%3Djournal%26req_dat%3Dxri:pqil%26svc_dat%3Dxri:pqil:context%3Dtitle%26rft_dat%3Dxri:pqm:PMID%3D8794" TargetMode="External"/><Relationship Id="rId5" Type="http://schemas.openxmlformats.org/officeDocument/2006/relationships/hyperlink" Target="http://journalfinder.wtcox.com/mer/logacce.asp?v=144&amp;j=2030&amp;u=http://gateway.proquest.com/openurl?url_ver%3DZ39.88-2004%26res_dat%3Dxri:pqm%26rft_val_fmt%3Dinfo:ofi/fmt:kev:mtx:journal%26genre%3Djournal%26req_dat%3Dxri:pqil%26svc_dat%3Dxri:pqil:context%3Dtitle%26rft_dat%3Dxri:pqm:PMID%3D8794" TargetMode="External"/><Relationship Id="rId4" Type="http://schemas.openxmlformats.org/officeDocument/2006/relationships/hyperlink" Target="http://journalfinder.wtcox.com/mer/logacce.asp?v=3&amp;j=2030&amp;u=http://search.ebscohost.com/direct.asp?db%3Dhch%26jid%3D%22IXG%22%26scope%3Dsit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737" y="4139270"/>
            <a:ext cx="9070848" cy="11768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Jean Rick</a:t>
            </a:r>
          </a:p>
          <a:p>
            <a:r>
              <a:rPr lang="en-US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Reference and Instruction Librarian</a:t>
            </a:r>
          </a:p>
          <a:p>
            <a:r>
              <a:rPr lang="en-US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Meredith College</a:t>
            </a:r>
            <a:endParaRPr lang="en-US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5943" y="2682240"/>
            <a:ext cx="8100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>
                    <a:lumMod val="95000"/>
                  </a:schemeClr>
                </a:solidFill>
              </a:rPr>
              <a:t>Manipulating Statistics</a:t>
            </a:r>
          </a:p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26</a:t>
            </a:r>
            <a:r>
              <a:rPr lang="en-US" sz="3600" baseline="30000" dirty="0" smtClean="0">
                <a:solidFill>
                  <a:schemeClr val="bg1">
                    <a:lumMod val="95000"/>
                  </a:schemeClr>
                </a:solidFill>
              </a:rPr>
              <a:t>th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 NC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Serials Conference</a:t>
            </a:r>
          </a:p>
        </p:txBody>
      </p:sp>
    </p:spTree>
    <p:extLst>
      <p:ext uri="{BB962C8B-B14F-4D97-AF65-F5344CB8AC3E}">
        <p14:creationId xmlns:p14="http://schemas.microsoft.com/office/powerpoint/2010/main" val="2568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181" y="471081"/>
            <a:ext cx="8495619" cy="1068946"/>
          </a:xfrm>
        </p:spPr>
        <p:txBody>
          <a:bodyPr/>
          <a:lstStyle/>
          <a:p>
            <a:pPr algn="ctr"/>
            <a:r>
              <a:rPr lang="en-US" dirty="0" err="1" smtClean="0"/>
              <a:t>Worldshare</a:t>
            </a:r>
            <a:r>
              <a:rPr lang="en-US" dirty="0" smtClean="0"/>
              <a:t> statistics/ILL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70067"/>
              </p:ext>
            </p:extLst>
          </p:nvPr>
        </p:nvGraphicFramePr>
        <p:xfrm>
          <a:off x="508000" y="1556054"/>
          <a:ext cx="11115039" cy="471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2391"/>
                <a:gridCol w="3772391"/>
                <a:gridCol w="3570257"/>
              </a:tblGrid>
              <a:tr h="353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AMBIX : THE JOURNAL OF THE SOCIETY FOR THE STUDY OF ALCHEMY AND EARLY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CHEMISTRY.u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SOCIETY FOR THE STUDY OF ALCHEMY AND EARLY CHEMISTRY; SOCIETY FOR THE HISTORY OF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AMBIX : THE JOURNAL OF THE SOCIETY FOR THE STUDY OF ALCHEMY AND EARLY CHEMISTRY.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SOCIETY FOR THE STUDY OF ALCHEMY AND EARLY CHEMISTRY; SOCIETY FOR THE HISTORY OF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3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AMBIX : THE JOURNAL OF THE SOCIETY FOR THE STUDY OF ALCHEMY AND EARLY CHEMISTRY.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SOCIETY FOR THE STUDY OF ALCHEMY AND EARLY CHEMISTRY; SOCIETY FOR THE HISTORY OF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BEHAVIORAL SCIENTIST.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1960</a:t>
                      </a:r>
                    </a:p>
                  </a:txBody>
                  <a:tcPr marL="9525" marR="9525" marT="9525" marB="0" anchor="b"/>
                </a:tc>
              </a:tr>
              <a:tr h="353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JOURNAL OF EPIDEMIOLOGY.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JOHNS HOPKINS UNIVERSITY. SCHOOL OF HYGIENE AND PUBLIC HEALTH.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1965</a:t>
                      </a:r>
                    </a:p>
                  </a:txBody>
                  <a:tcPr marL="9525" marR="9525" marT="9525" marB="0" anchor="b"/>
                </a:tc>
              </a:tr>
              <a:tr h="353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JOURNAL OF KIDNEY DISEASES : AJKD : THE OFFICIAL JOURNAL OF THE NATIONA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KIDNEY FOUNDATION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JOURNAL OF LIFESTYLE MEDICINE.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0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JOURNAL OF MENTAL DEFICIENCY.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ASSOCIATION ON MENTAL DEFICIENCY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JOURNAL OF PSYCHOANALYSIS.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 FOR THE ADVANCEMENT OF PSYCHOANALYSIS.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1941</a:t>
                      </a:r>
                    </a:p>
                  </a:txBody>
                  <a:tcPr marL="9525" marR="9525" marT="9525" marB="0" anchor="b"/>
                </a:tc>
              </a:tr>
              <a:tr h="353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JOURNAL OF PSYCHOANALYSIS.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ASSOCIATION FOR THE ADVANCEMENT OF PSYCHOANALYSIS.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1941</a:t>
                      </a:r>
                    </a:p>
                  </a:txBody>
                  <a:tcPr marL="9525" marR="9525" marT="9525" marB="0" anchor="b"/>
                </a:tc>
              </a:tr>
              <a:tr h="320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REVIEW OF PUBLIC ADMINISTRATION.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SOCIETY FOR PUBLIC ADMINISTRATION; PARK COLLEGE; UNIVERSITY OF MISSOURI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AMON HEN.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TOLKIEN SOCIETY.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19UU</a:t>
                      </a:r>
                    </a:p>
                  </a:txBody>
                  <a:tcPr marL="9525" marR="9525" marT="9525" marB="0" anchor="b"/>
                </a:tc>
              </a:tr>
              <a:tr h="320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ANAEROBE.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ANAEROBE SOCIETY OF THE AMERICAS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APPALACHIAN JOURNAL.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6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731520"/>
            <a:ext cx="10058400" cy="1445234"/>
          </a:xfrm>
        </p:spPr>
        <p:txBody>
          <a:bodyPr/>
          <a:lstStyle/>
          <a:p>
            <a:pPr algn="ctr"/>
            <a:r>
              <a:rPr lang="en-US" dirty="0" smtClean="0"/>
              <a:t>Other systems for mining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360" y="2468880"/>
            <a:ext cx="10271760" cy="222504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ALS/Searches tell you patterns not journal titles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 Journal/average cost of a journal per discipline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stats/FTE per discipline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OCLC who are you borrowing from and how fast are they?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Copyright Clearance Center versus paying document delivery service?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Statistics as a way to promote faculty awareness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25474"/>
            <a:ext cx="10058400" cy="1371600"/>
          </a:xfrm>
        </p:spPr>
        <p:txBody>
          <a:bodyPr/>
          <a:lstStyle/>
          <a:p>
            <a:pPr algn="ctr"/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31440"/>
            <a:ext cx="10058400" cy="17373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Note:  Conference planners asked me to use a variety of vendors not just OCLC so the statistics presented are from a number of sources.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Link resolver that finds text in other databases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Journal purchases may be a current subscription or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backfiles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Perpetual access/leasing (designated funds)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981" y="537825"/>
            <a:ext cx="4997905" cy="98300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  <a:cs typeface="Arial" panose="020B0604020202020204" pitchFamily="34" charset="0"/>
              </a:rPr>
              <a:t>Overlap analysis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734" y="1507952"/>
            <a:ext cx="10058400" cy="889052"/>
          </a:xfrm>
        </p:spPr>
        <p:txBody>
          <a:bodyPr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Ebsco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Business Source Premier provides 2,600 titles, of which 1,784 (68.62%) are accessible in other databases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64217"/>
              </p:ext>
            </p:extLst>
          </p:nvPr>
        </p:nvGraphicFramePr>
        <p:xfrm>
          <a:off x="-1356360" y="2542997"/>
          <a:ext cx="12085320" cy="3666892"/>
        </p:xfrm>
        <a:graphic>
          <a:graphicData uri="http://schemas.openxmlformats.org/drawingml/2006/table">
            <a:tbl>
              <a:tblPr/>
              <a:tblGrid>
                <a:gridCol w="3021330"/>
                <a:gridCol w="3021330"/>
                <a:gridCol w="3021330"/>
                <a:gridCol w="3021330"/>
              </a:tblGrid>
              <a:tr h="349227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Ebsco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2"/>
                        </a:rPr>
                        <a:t> Education Research Complete</a:t>
                      </a:r>
                      <a:endParaRPr lang="en-US" sz="1200" dirty="0">
                        <a:solidFill>
                          <a:srgbClr val="33333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(3.35%)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496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3"/>
                        </a:rPr>
                        <a:t>EBSCO Entrepreneurial Studies Source</a:t>
                      </a:r>
                      <a:endParaRPr lang="en-US" sz="1200" dirty="0">
                        <a:solidFill>
                          <a:srgbClr val="33333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(1.92%)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227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4"/>
                        </a:rPr>
                        <a:t>EBSCO Environment Complete</a:t>
                      </a:r>
                      <a:endParaRPr lang="en-US" sz="1200" dirty="0">
                        <a:solidFill>
                          <a:srgbClr val="33333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(2.50%)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496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5"/>
                        </a:rPr>
                        <a:t>Ebsco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5"/>
                        </a:rPr>
                        <a:t> Health Source: Consumer Edition</a:t>
                      </a:r>
                      <a:endParaRPr lang="en-US" sz="1200" dirty="0">
                        <a:solidFill>
                          <a:srgbClr val="33333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(0.42%)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496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6"/>
                        </a:rPr>
                        <a:t>Ebsco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6"/>
                        </a:rPr>
                        <a:t> Health Source: Nursing/Academic Edition</a:t>
                      </a:r>
                      <a:endParaRPr lang="en-US" sz="1200" dirty="0">
                        <a:solidFill>
                          <a:srgbClr val="33333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(1.54%)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496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7"/>
                        </a:rPr>
                        <a:t>Ebsco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7"/>
                        </a:rPr>
                        <a:t> Humanities International Complete</a:t>
                      </a:r>
                      <a:endParaRPr lang="en-US" sz="1200" dirty="0">
                        <a:solidFill>
                          <a:srgbClr val="33333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(0.42%)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227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8"/>
                        </a:rPr>
                        <a:t>Ebsco</a:t>
                      </a:r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8"/>
                        </a:rPr>
                        <a:t> LISTA w/Full text</a:t>
                      </a:r>
                      <a:endParaRPr lang="en-US" sz="1200" dirty="0">
                        <a:solidFill>
                          <a:srgbClr val="33333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(1.04%)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227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FF"/>
                          </a:solidFill>
                          <a:effectLst/>
                          <a:latin typeface="Arial Narrow" panose="020B0606020202030204" pitchFamily="34" charset="0"/>
                          <a:hlinkClick r:id="rId9"/>
                        </a:rPr>
                        <a:t>EBSCO Literary Reference Center Plus</a:t>
                      </a:r>
                      <a:endParaRPr lang="en-US" sz="1200" dirty="0">
                        <a:solidFill>
                          <a:srgbClr val="333333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(4.77</a:t>
                      </a:r>
                      <a:r>
                        <a:rPr lang="en-US" sz="12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%)</a:t>
                      </a:r>
                      <a:endParaRPr lang="en-US" sz="12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75934" y="2165283"/>
            <a:ext cx="16902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Titles Duplicated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9070" y="2439196"/>
            <a:ext cx="2651761" cy="619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turnaway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0" y="2014194"/>
            <a:ext cx="3306365" cy="14697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62517"/>
            <a:ext cx="3306365" cy="21966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11104" y="4406827"/>
            <a:ext cx="35076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statistics tell you if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something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being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640" y="527685"/>
            <a:ext cx="10417935" cy="871247"/>
          </a:xfrm>
        </p:spPr>
        <p:txBody>
          <a:bodyPr/>
          <a:lstStyle/>
          <a:p>
            <a:r>
              <a:rPr lang="en-US" sz="4400" dirty="0" smtClean="0">
                <a:latin typeface="+mn-lt"/>
              </a:rPr>
              <a:t>  Databases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800"/>
            <a:ext cx="11745532" cy="5151547"/>
          </a:xfrm>
        </p:spPr>
        <p:txBody>
          <a:bodyPr/>
          <a:lstStyle/>
          <a:p>
            <a:pPr marL="1828800" lvl="4" indent="0"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Ebsco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Proquest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will tell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what is used in any given 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you cannot 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cancel a single title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question becomes are</a:t>
            </a: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the majority of titles in the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used?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645049"/>
              </p:ext>
            </p:extLst>
          </p:nvPr>
        </p:nvGraphicFramePr>
        <p:xfrm>
          <a:off x="4734561" y="592427"/>
          <a:ext cx="6793414" cy="5727920"/>
        </p:xfrm>
        <a:graphic>
          <a:graphicData uri="http://schemas.openxmlformats.org/drawingml/2006/table">
            <a:tbl>
              <a:tblPr/>
              <a:tblGrid>
                <a:gridCol w="1974306"/>
                <a:gridCol w="3469455"/>
                <a:gridCol w="1275536"/>
                <a:gridCol w="74117"/>
              </a:tblGrid>
              <a:tr h="449524">
                <a:tc gridSpan="2"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Site: MEREDITH COLLEGE (Database: </a:t>
                      </a:r>
                      <a:r>
                        <a:rPr lang="en-US" sz="900" dirty="0" err="1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PsycARTICLES</a:t>
                      </a:r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 Period: January 2016 - December 2016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94"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ISSN/ISBN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 Full Text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121649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DEVELOPMENTAL PSYCHOLOGY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94"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0003066X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American Psychologist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2787393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 of Experimental Psychology. Learning, Memory &amp; Cognition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8827974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Psychology &amp; Aging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15283542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Emotion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223514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 of Personality &amp; Social Psychology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8933200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 of Family Psychology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10403590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Psychological Assessment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94"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0022006X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 of Consulting &amp; Clinical Psychology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220663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Thinking and feeling poetry: Exploring meanings aloud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94"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0021843X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 of Abnormal Psychology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29432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American Journal of Orthopsychiatry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219010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 OF APPLIED PSYCHOLOGY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2786133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HEALTH PSYCHOL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332909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Psychological Bulletin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794"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0893164X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Psychology of Addictive Behaviors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01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963445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 of Experimental Psychology. General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16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220167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 of Counseling Psychology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9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</a:endParaRPr>
                    </a:p>
                  </a:txBody>
                  <a:tcPr marL="13828" marR="13828" marT="9219" marB="921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46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Publisher 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8" y="2574195"/>
          <a:ext cx="10515604" cy="3245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  <a:gridCol w="477982"/>
              </a:tblGrid>
              <a:tr h="1818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Journal of Social and Personal Relationships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SAGE Publications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SAGE Journals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10.1177/spra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0265-4075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1460-3608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10356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Journal of Social Archaeology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SAGE Publications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SAGE Journals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10.1177/jsaa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jsaa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1469-6053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1741-2951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51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of a single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6174" y="1808480"/>
            <a:ext cx="7887666" cy="1137920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Publisher databases not used as indexes have more weight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places can you get a title?  How many do I include?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28807"/>
              </p:ext>
            </p:extLst>
          </p:nvPr>
        </p:nvGraphicFramePr>
        <p:xfrm>
          <a:off x="824248" y="4134116"/>
          <a:ext cx="10529552" cy="2099258"/>
        </p:xfrm>
        <a:graphic>
          <a:graphicData uri="http://schemas.openxmlformats.org/drawingml/2006/table">
            <a:tbl>
              <a:tblPr/>
              <a:tblGrid>
                <a:gridCol w="3519152"/>
                <a:gridCol w="3505200"/>
                <a:gridCol w="3505200"/>
              </a:tblGrid>
              <a:tr h="280218">
                <a:tc>
                  <a:txBody>
                    <a:bodyPr/>
                    <a:lstStyle/>
                    <a:p>
                      <a:pPr algn="l"/>
                      <a:r>
                        <a:rPr lang="en-US" sz="1100" b="1" i="0" dirty="0">
                          <a:solidFill>
                            <a:srgbClr val="FFCC00"/>
                          </a:solidFill>
                          <a:effectLst/>
                          <a:latin typeface="Verdana" panose="020B0604030504040204" pitchFamily="34" charset="0"/>
                          <a:hlinkClick r:id="rId2"/>
                        </a:rPr>
                        <a:t>Science Direct</a:t>
                      </a:r>
                      <a:endParaRPr lang="en-US" sz="1000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1/1/2004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Current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218">
                <a:tc>
                  <a:txBody>
                    <a:bodyPr/>
                    <a:lstStyle/>
                    <a:p>
                      <a:pPr algn="l"/>
                      <a:r>
                        <a:rPr lang="en-US" sz="1100" b="1" i="0">
                          <a:solidFill>
                            <a:srgbClr val="006E5E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Ebsco Academic Search Premier</a:t>
                      </a:r>
                      <a:endParaRPr lang="en-US" sz="10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1/1/2002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11/2/2005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A"/>
                    </a:solidFill>
                  </a:tcPr>
                </a:tc>
              </a:tr>
              <a:tr h="489193">
                <a:tc>
                  <a:txBody>
                    <a:bodyPr/>
                    <a:lstStyle/>
                    <a:p>
                      <a:pPr algn="l"/>
                      <a:r>
                        <a:rPr lang="en-US" sz="1100" b="1" i="0">
                          <a:solidFill>
                            <a:srgbClr val="006E5E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Ebsco Health Source: Nursing/Academic Edition</a:t>
                      </a:r>
                      <a:endParaRPr lang="en-US" sz="10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1/1/2002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11/2/2005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218">
                <a:tc>
                  <a:txBody>
                    <a:bodyPr/>
                    <a:lstStyle/>
                    <a:p>
                      <a:pPr algn="l"/>
                      <a:r>
                        <a:rPr lang="en-US" sz="1100" b="1" i="0">
                          <a:solidFill>
                            <a:srgbClr val="006E5E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ProQuest Research Library</a:t>
                      </a:r>
                      <a:endParaRPr lang="en-US" sz="10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3/1/1997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11/1/2001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A"/>
                    </a:solidFill>
                  </a:tcPr>
                </a:tc>
              </a:tr>
              <a:tr h="489193">
                <a:tc>
                  <a:txBody>
                    <a:bodyPr/>
                    <a:lstStyle/>
                    <a:p>
                      <a:pPr algn="l"/>
                      <a:r>
                        <a:rPr lang="en-US" sz="1100" b="1" i="0">
                          <a:solidFill>
                            <a:srgbClr val="006E5E"/>
                          </a:solidFill>
                          <a:effectLst/>
                          <a:latin typeface="Verdana" panose="020B0604030504040204" pitchFamily="34" charset="0"/>
                          <a:hlinkClick r:id="rId6"/>
                        </a:rPr>
                        <a:t>ProQuest Nursing and Allied Health Database</a:t>
                      </a:r>
                      <a:endParaRPr lang="en-US" sz="10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3/1/1997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11/1/2001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218">
                <a:tc>
                  <a:txBody>
                    <a:bodyPr/>
                    <a:lstStyle/>
                    <a:p>
                      <a:pPr algn="l"/>
                      <a:r>
                        <a:rPr lang="en-US" sz="1100" b="1" i="0">
                          <a:solidFill>
                            <a:srgbClr val="006E5E"/>
                          </a:solidFill>
                          <a:effectLst/>
                          <a:latin typeface="Verdana" panose="020B0604030504040204" pitchFamily="34" charset="0"/>
                          <a:hlinkClick r:id="rId7"/>
                        </a:rPr>
                        <a:t>ProQuest Education Database</a:t>
                      </a:r>
                      <a:endParaRPr lang="en-US" sz="100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3/1/1997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11/1/2001</a:t>
                      </a: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2323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EA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6427" y="3435178"/>
            <a:ext cx="558358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Journal of Nutrition Education and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5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120" y="947394"/>
            <a:ext cx="10058400" cy="1371600"/>
          </a:xfrm>
        </p:spPr>
        <p:txBody>
          <a:bodyPr/>
          <a:lstStyle/>
          <a:p>
            <a:pPr algn="ctr"/>
            <a:r>
              <a:rPr lang="en-US" dirty="0" smtClean="0"/>
              <a:t>The problem of </a:t>
            </a:r>
            <a:r>
              <a:rPr lang="en-US" dirty="0" err="1" smtClean="0"/>
              <a:t>turnaways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0560" y="2733040"/>
            <a:ext cx="8707120" cy="198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Publishers use these to encourage you to buy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Who is turned away and why?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a comparable journal by another publisher?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40994"/>
            <a:ext cx="1081024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Comparison shopping/COUNTER/SUSHI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264784"/>
              </p:ext>
            </p:extLst>
          </p:nvPr>
        </p:nvGraphicFramePr>
        <p:xfrm>
          <a:off x="1960880" y="1625603"/>
          <a:ext cx="8351520" cy="4677722"/>
        </p:xfrm>
        <a:graphic>
          <a:graphicData uri="http://schemas.openxmlformats.org/drawingml/2006/table">
            <a:tbl>
              <a:tblPr/>
              <a:tblGrid>
                <a:gridCol w="1670304"/>
                <a:gridCol w="1670304"/>
                <a:gridCol w="1670304"/>
                <a:gridCol w="1670304"/>
                <a:gridCol w="1670304"/>
              </a:tblGrid>
              <a:tr h="776498">
                <a:tc>
                  <a:txBody>
                    <a:bodyPr/>
                    <a:lstStyle/>
                    <a:p>
                      <a:pPr rtl="0" fontAlgn="b"/>
                      <a:r>
                        <a:rPr lang="en-US" sz="1700" dirty="0" err="1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PagesViewed</a:t>
                      </a:r>
                      <a:endParaRPr lang="en-US" sz="1700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PagesCopied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PagesPrinted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UniqueDocuments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UserSessions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2,485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3,321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6,345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10,746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868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843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2,362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2,337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1,402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1,133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5,060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7,509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932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10,515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10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5,823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700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26971" marR="26971" marT="17981" marB="1798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4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414</TotalTime>
  <Words>827</Words>
  <Application>Microsoft Office PowerPoint</Application>
  <PresentationFormat>Widescreen</PresentationFormat>
  <Paragraphs>293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Century Gothic</vt:lpstr>
      <vt:lpstr>Times New Roman</vt:lpstr>
      <vt:lpstr>Verdana</vt:lpstr>
      <vt:lpstr>Savon</vt:lpstr>
      <vt:lpstr>PowerPoint Presentation</vt:lpstr>
      <vt:lpstr>Assumptions</vt:lpstr>
      <vt:lpstr>Overlap analysis</vt:lpstr>
      <vt:lpstr>Statistics</vt:lpstr>
      <vt:lpstr>  Databases </vt:lpstr>
      <vt:lpstr>Publisher statistics</vt:lpstr>
      <vt:lpstr>Use of a single title</vt:lpstr>
      <vt:lpstr>The problem of turnaways</vt:lpstr>
      <vt:lpstr>Comparison shopping/COUNTER/SUSHI</vt:lpstr>
      <vt:lpstr>Worldshare statistics/ILL</vt:lpstr>
      <vt:lpstr>Other systems for mining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26th NC Serials Conference</dc:title>
  <dc:creator>Techserv</dc:creator>
  <cp:lastModifiedBy>Elizabeth Bernhardt</cp:lastModifiedBy>
  <cp:revision>32</cp:revision>
  <dcterms:created xsi:type="dcterms:W3CDTF">2017-03-25T16:07:29Z</dcterms:created>
  <dcterms:modified xsi:type="dcterms:W3CDTF">2017-04-07T12:10:47Z</dcterms:modified>
</cp:coreProperties>
</file>